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312" r:id="rId3"/>
    <p:sldId id="327" r:id="rId4"/>
    <p:sldId id="328" r:id="rId5"/>
    <p:sldId id="329" r:id="rId6"/>
    <p:sldId id="330" r:id="rId7"/>
    <p:sldId id="331" r:id="rId8"/>
    <p:sldId id="332" r:id="rId9"/>
    <p:sldId id="333" r:id="rId10"/>
    <p:sldId id="313" r:id="rId11"/>
    <p:sldId id="31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sorterViewPr>
    <p:cViewPr>
      <p:scale>
        <a:sx n="30" d="100"/>
        <a:sy n="3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13175B-1CF5-46AD-ADE4-3AAFDA1341B2}" type="datetimeFigureOut">
              <a:rPr lang="en-US" smtClean="0"/>
              <a:pPr/>
              <a:t>7/8/2012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13175B-1CF5-46AD-ADE4-3AAFDA1341B2}" type="datetimeFigureOut">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13175B-1CF5-46AD-ADE4-3AAFDA1341B2}" type="datetimeFigureOut">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13175B-1CF5-46AD-ADE4-3AAFDA1341B2}" type="datetimeFigureOut">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13175B-1CF5-46AD-ADE4-3AAFDA1341B2}" type="datetimeFigureOut">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13175B-1CF5-46AD-ADE4-3AAFDA1341B2}" type="datetimeFigureOut">
              <a:rPr lang="en-US" smtClean="0"/>
              <a:pPr/>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13175B-1CF5-46AD-ADE4-3AAFDA1341B2}" type="datetimeFigureOut">
              <a:rPr lang="en-US" smtClean="0"/>
              <a:pPr/>
              <a:t>7/8/2012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13175B-1CF5-46AD-ADE4-3AAFDA1341B2}" type="datetimeFigureOut">
              <a:rPr lang="en-US" smtClean="0"/>
              <a:pPr/>
              <a:t>7/8/2012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3175B-1CF5-46AD-ADE4-3AAFDA1341B2}" type="datetimeFigureOut">
              <a:rPr lang="en-US" smtClean="0"/>
              <a:pPr/>
              <a:t>7/8/2012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13175B-1CF5-46AD-ADE4-3AAFDA1341B2}" type="datetimeFigureOut">
              <a:rPr lang="en-US" smtClean="0"/>
              <a:pPr/>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6391-DBAB-41AE-AEE0-1337D8E9B1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13175B-1CF5-46AD-ADE4-3AAFDA1341B2}" type="datetimeFigureOut">
              <a:rPr lang="en-US" smtClean="0"/>
              <a:pPr/>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1E66391-DBAB-41AE-AEE0-1337D8E9B1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13175B-1CF5-46AD-ADE4-3AAFDA1341B2}" type="datetimeFigureOut">
              <a:rPr lang="en-US" smtClean="0"/>
              <a:pPr/>
              <a:t>7/8/2012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E66391-DBAB-41AE-AEE0-1337D8E9B1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solidFill>
                  <a:srgbClr val="002060"/>
                </a:solidFill>
                <a:latin typeface="Arial" pitchFamily="34" charset="0"/>
                <a:cs typeface="Arial" pitchFamily="34" charset="0"/>
              </a:rPr>
              <a:t>RM2D</a:t>
            </a:r>
            <a:endParaRPr lang="en-US" sz="7200" b="1" dirty="0"/>
          </a:p>
        </p:txBody>
      </p:sp>
      <p:sp>
        <p:nvSpPr>
          <p:cNvPr id="3" name="Content Placeholder 2"/>
          <p:cNvSpPr>
            <a:spLocks noGrp="1"/>
          </p:cNvSpPr>
          <p:nvPr>
            <p:ph idx="1"/>
          </p:nvPr>
        </p:nvSpPr>
        <p:spPr/>
        <p:txBody>
          <a:bodyPr>
            <a:normAutofit/>
          </a:bodyPr>
          <a:lstStyle/>
          <a:p>
            <a:pPr algn="ctr">
              <a:buNone/>
            </a:pPr>
            <a:r>
              <a:rPr lang="en-US" sz="7200" b="1" dirty="0" smtClean="0">
                <a:solidFill>
                  <a:srgbClr val="FFFF00"/>
                </a:solidFill>
                <a:latin typeface="Arial" pitchFamily="34" charset="0"/>
                <a:cs typeface="Arial" pitchFamily="34" charset="0"/>
              </a:rPr>
              <a:t>Let’s write our FIRST basic </a:t>
            </a:r>
            <a:r>
              <a:rPr lang="en-US" sz="7200" b="1" u="sng" dirty="0" smtClean="0">
                <a:solidFill>
                  <a:srgbClr val="FFFF00"/>
                </a:solidFill>
                <a:latin typeface="Arial" pitchFamily="34" charset="0"/>
                <a:cs typeface="Arial" pitchFamily="34" charset="0"/>
              </a:rPr>
              <a:t>SPIN</a:t>
            </a:r>
            <a:r>
              <a:rPr lang="en-US" sz="7200" b="1" dirty="0" smtClean="0">
                <a:solidFill>
                  <a:srgbClr val="FFFF00"/>
                </a:solidFill>
                <a:latin typeface="Arial" pitchFamily="34" charset="0"/>
                <a:cs typeface="Arial" pitchFamily="34" charset="0"/>
              </a:rPr>
              <a:t> program!</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1600" dirty="0" smtClean="0">
                <a:solidFill>
                  <a:srgbClr val="FFFF00"/>
                </a:solidFill>
                <a:latin typeface="Arial" pitchFamily="34" charset="0"/>
                <a:cs typeface="Arial" pitchFamily="34" charset="0"/>
              </a:rPr>
              <a:t>Lights on with Direction and Output Register Bits:</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The LedOnP20 object shown below has a method named </a:t>
            </a:r>
            <a:r>
              <a:rPr lang="en-US" sz="1600" dirty="0" err="1" smtClean="0">
                <a:latin typeface="Arial" pitchFamily="34" charset="0"/>
                <a:cs typeface="Arial" pitchFamily="34" charset="0"/>
              </a:rPr>
              <a:t>LedOn</a:t>
            </a:r>
            <a:r>
              <a:rPr lang="en-US" sz="1600" dirty="0" smtClean="0">
                <a:latin typeface="Arial" pitchFamily="34" charset="0"/>
                <a:cs typeface="Arial" pitchFamily="34" charset="0"/>
              </a:rPr>
              <a:t>, with commands that instruct a cog in the Propeller chip to set its P20 I/O pin to output-high. This in turn causes the LED in the circuit connected to P20 to emit light.</a:t>
            </a:r>
            <a:r>
              <a:rPr lang="en-US" sz="1200" dirty="0" smtClean="0"/>
              <a:t/>
            </a:r>
            <a:br>
              <a:rPr lang="en-US" sz="1200" dirty="0" smtClean="0"/>
            </a:br>
            <a:endParaRPr lang="en-US" sz="1200" dirty="0"/>
          </a:p>
        </p:txBody>
      </p:sp>
      <p:sp>
        <p:nvSpPr>
          <p:cNvPr id="4" name="Rectangle 3"/>
          <p:cNvSpPr/>
          <p:nvPr/>
        </p:nvSpPr>
        <p:spPr>
          <a:xfrm>
            <a:off x="152400" y="1752600"/>
            <a:ext cx="8686800" cy="2667000"/>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latin typeface="Arial" pitchFamily="34" charset="0"/>
                <a:cs typeface="Arial" pitchFamily="34" charset="0"/>
              </a:rPr>
              <a:t>‘File:  LedOnP20.Spin</a:t>
            </a:r>
          </a:p>
          <a:p>
            <a:endParaRPr lang="en-US" dirty="0" smtClean="0">
              <a:solidFill>
                <a:schemeClr val="tx1"/>
              </a:solidFill>
              <a:latin typeface="Arial" pitchFamily="34" charset="0"/>
              <a:cs typeface="Arial" pitchFamily="34" charset="0"/>
            </a:endParaRPr>
          </a:p>
          <a:p>
            <a:r>
              <a:rPr lang="en-US" dirty="0" smtClean="0">
                <a:solidFill>
                  <a:schemeClr val="tx1"/>
                </a:solidFill>
                <a:latin typeface="Arial" pitchFamily="34" charset="0"/>
                <a:cs typeface="Arial" pitchFamily="34" charset="0"/>
              </a:rPr>
              <a:t>PUB  </a:t>
            </a:r>
            <a:r>
              <a:rPr lang="en-US" dirty="0" err="1" smtClean="0">
                <a:solidFill>
                  <a:schemeClr val="tx1"/>
                </a:solidFill>
                <a:latin typeface="Arial" pitchFamily="34" charset="0"/>
                <a:cs typeface="Arial" pitchFamily="34" charset="0"/>
              </a:rPr>
              <a:t>LedOn</a:t>
            </a:r>
            <a:r>
              <a:rPr lang="en-US" dirty="0" smtClean="0">
                <a:solidFill>
                  <a:schemeClr val="tx1"/>
                </a:solidFill>
                <a:latin typeface="Arial" pitchFamily="34" charset="0"/>
                <a:cs typeface="Arial" pitchFamily="34" charset="0"/>
              </a:rPr>
              <a:t>		‘Method declaration</a:t>
            </a:r>
          </a:p>
          <a:p>
            <a:endParaRPr lang="en-US" dirty="0" smtClean="0">
              <a:solidFill>
                <a:schemeClr val="tx1"/>
              </a:solidFill>
              <a:latin typeface="Arial" pitchFamily="34" charset="0"/>
              <a:cs typeface="Arial" pitchFamily="34" charset="0"/>
            </a:endParaRPr>
          </a:p>
          <a:p>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dira</a:t>
            </a:r>
            <a:r>
              <a:rPr lang="en-US" dirty="0" smtClean="0">
                <a:solidFill>
                  <a:schemeClr val="tx1"/>
                </a:solidFill>
                <a:latin typeface="Arial" pitchFamily="34" charset="0"/>
                <a:cs typeface="Arial" pitchFamily="34" charset="0"/>
              </a:rPr>
              <a:t>[20] := 1	‘Set P20 to output</a:t>
            </a:r>
          </a:p>
          <a:p>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outa</a:t>
            </a:r>
            <a:r>
              <a:rPr lang="en-US" dirty="0" smtClean="0">
                <a:solidFill>
                  <a:schemeClr val="tx1"/>
                </a:solidFill>
                <a:latin typeface="Arial" pitchFamily="34" charset="0"/>
                <a:cs typeface="Arial" pitchFamily="34" charset="0"/>
              </a:rPr>
              <a:t>[20] </a:t>
            </a:r>
            <a:r>
              <a:rPr lang="en-US" dirty="0" smtClean="0">
                <a:solidFill>
                  <a:schemeClr val="tx1"/>
                </a:solidFill>
                <a:latin typeface="Arial" pitchFamily="34" charset="0"/>
                <a:cs typeface="Arial" pitchFamily="34" charset="0"/>
              </a:rPr>
              <a:t>:= 1	‘Set P20 to high</a:t>
            </a:r>
          </a:p>
          <a:p>
            <a:endParaRPr lang="en-US" dirty="0" smtClean="0">
              <a:solidFill>
                <a:schemeClr val="tx1"/>
              </a:solidFill>
              <a:latin typeface="Arial" pitchFamily="34" charset="0"/>
              <a:cs typeface="Arial" pitchFamily="34" charset="0"/>
            </a:endParaRPr>
          </a:p>
          <a:p>
            <a:r>
              <a:rPr lang="en-US" dirty="0" smtClean="0">
                <a:solidFill>
                  <a:schemeClr val="tx1"/>
                </a:solidFill>
                <a:latin typeface="Arial" pitchFamily="34" charset="0"/>
                <a:cs typeface="Arial" pitchFamily="34" charset="0"/>
              </a:rPr>
              <a:t>	repeat		‘Endless loop keeps program from ending.</a:t>
            </a:r>
          </a:p>
          <a:p>
            <a:pPr algn="ctr"/>
            <a:endParaRPr lang="en-US" dirty="0">
              <a:solidFill>
                <a:schemeClr val="tx1"/>
              </a:solidFill>
            </a:endParaRPr>
          </a:p>
        </p:txBody>
      </p:sp>
      <p:sp>
        <p:nvSpPr>
          <p:cNvPr id="7" name="Rectangle 6"/>
          <p:cNvSpPr/>
          <p:nvPr/>
        </p:nvSpPr>
        <p:spPr>
          <a:xfrm>
            <a:off x="1676400" y="1219200"/>
            <a:ext cx="5562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 the code below into the Propeller tool window. </a:t>
            </a:r>
            <a:endParaRPr lang="en-US" dirty="0"/>
          </a:p>
        </p:txBody>
      </p:sp>
      <p:sp>
        <p:nvSpPr>
          <p:cNvPr id="8" name="Right Arrow 7"/>
          <p:cNvSpPr/>
          <p:nvPr/>
        </p:nvSpPr>
        <p:spPr>
          <a:xfrm>
            <a:off x="5715000" y="6324600"/>
            <a:ext cx="2362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 to NEXT slide</a:t>
            </a:r>
            <a:endParaRPr lang="en-US" dirty="0"/>
          </a:p>
        </p:txBody>
      </p:sp>
      <p:sp>
        <p:nvSpPr>
          <p:cNvPr id="10" name="TextBox 9"/>
          <p:cNvSpPr txBox="1"/>
          <p:nvPr/>
        </p:nvSpPr>
        <p:spPr>
          <a:xfrm>
            <a:off x="533400" y="4724400"/>
            <a:ext cx="7162800" cy="646331"/>
          </a:xfrm>
          <a:prstGeom prst="rect">
            <a:avLst/>
          </a:prstGeom>
          <a:noFill/>
        </p:spPr>
        <p:txBody>
          <a:bodyPr wrap="square" rtlCol="0">
            <a:spAutoFit/>
          </a:bodyPr>
          <a:lstStyle/>
          <a:p>
            <a:r>
              <a:rPr lang="en-US" dirty="0" smtClean="0">
                <a:latin typeface="Arial" pitchFamily="34" charset="0"/>
                <a:cs typeface="Arial" pitchFamily="34" charset="0"/>
              </a:rPr>
              <a:t>Now Load LedOnP20 into RAM by clicking </a:t>
            </a:r>
            <a:r>
              <a:rPr lang="en-US" i="1" dirty="0" smtClean="0">
                <a:latin typeface="Arial" pitchFamily="34" charset="0"/>
                <a:cs typeface="Arial" pitchFamily="34" charset="0"/>
              </a:rPr>
              <a:t>Run → Compile Current → Load RAM (or press the F10 key).</a:t>
            </a:r>
            <a:endParaRPr lang="en-US" dirty="0">
              <a:latin typeface="Arial" pitchFamily="34" charset="0"/>
              <a:cs typeface="Arial" pitchFamily="34" charset="0"/>
            </a:endParaRPr>
          </a:p>
        </p:txBody>
      </p:sp>
      <p:sp>
        <p:nvSpPr>
          <p:cNvPr id="11" name="TextBox 10"/>
          <p:cNvSpPr txBox="1"/>
          <p:nvPr/>
        </p:nvSpPr>
        <p:spPr>
          <a:xfrm>
            <a:off x="609600" y="5562600"/>
            <a:ext cx="6248400" cy="646331"/>
          </a:xfrm>
          <a:prstGeom prst="rect">
            <a:avLst/>
          </a:prstGeom>
          <a:noFill/>
        </p:spPr>
        <p:txBody>
          <a:bodyPr wrap="square" rtlCol="0">
            <a:spAutoFit/>
          </a:bodyPr>
          <a:lstStyle/>
          <a:p>
            <a:r>
              <a:rPr lang="en-US" b="1" dirty="0" smtClean="0">
                <a:solidFill>
                  <a:srgbClr val="FFFF00"/>
                </a:solidFill>
                <a:latin typeface="Arial" pitchFamily="34" charset="0"/>
                <a:cs typeface="Arial" pitchFamily="34" charset="0"/>
              </a:rPr>
              <a:t>NOTE:  You can also press the F11 key which loads the code into EEPROM and stores it for later use.</a:t>
            </a:r>
            <a:endParaRPr lang="en-US" b="1" dirty="0">
              <a:solidFill>
                <a:srgbClr val="FFFF00"/>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rial" pitchFamily="34" charset="0"/>
                <a:cs typeface="Arial" pitchFamily="34" charset="0"/>
              </a:rPr>
              <a:t>So what happened?</a:t>
            </a:r>
            <a:endParaRPr lang="en-US"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Did an LED light up?</a:t>
            </a:r>
          </a:p>
          <a:p>
            <a:r>
              <a:rPr lang="en-US" dirty="0" smtClean="0"/>
              <a:t>If so, Which One?</a:t>
            </a:r>
          </a:p>
          <a:p>
            <a:r>
              <a:rPr lang="en-US" dirty="0" smtClean="0"/>
              <a:t>Why do you think that happened?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780288"/>
          </a:xfrm>
        </p:spPr>
        <p:txBody>
          <a:bodyPr>
            <a:noAutofit/>
          </a:bodyPr>
          <a:lstStyle/>
          <a:p>
            <a:r>
              <a:rPr lang="en-US" sz="2800" b="1" dirty="0" smtClean="0">
                <a:solidFill>
                  <a:srgbClr val="FFFF00"/>
                </a:solidFill>
                <a:latin typeface="Arial" pitchFamily="34" charset="0"/>
                <a:cs typeface="Arial" pitchFamily="34" charset="0"/>
              </a:rPr>
              <a:t>The Labs that follow in this Module are designed to teach the following; </a:t>
            </a:r>
            <a:endParaRPr lang="en-US" sz="28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1371600"/>
            <a:ext cx="8991600" cy="5334000"/>
          </a:xfrm>
        </p:spPr>
        <p:txBody>
          <a:bodyPr>
            <a:noAutofit/>
          </a:bodyPr>
          <a:lstStyle/>
          <a:p>
            <a:r>
              <a:rPr lang="en-US" sz="1600" b="1" dirty="0" smtClean="0">
                <a:latin typeface="Arial" pitchFamily="34" charset="0"/>
                <a:cs typeface="Arial" pitchFamily="34" charset="0"/>
              </a:rPr>
              <a:t>Turn an LED on – assigning I/O pin direction and output state</a:t>
            </a:r>
          </a:p>
          <a:p>
            <a:r>
              <a:rPr lang="en-US" sz="1600" b="1" dirty="0" smtClean="0">
                <a:solidFill>
                  <a:srgbClr val="FFC000"/>
                </a:solidFill>
                <a:latin typeface="Arial" pitchFamily="34" charset="0"/>
                <a:cs typeface="Arial" pitchFamily="34" charset="0"/>
              </a:rPr>
              <a:t>Turn groups of LEDs on – group I/O assignments</a:t>
            </a:r>
          </a:p>
          <a:p>
            <a:r>
              <a:rPr lang="en-US" sz="1600" b="1" dirty="0" smtClean="0">
                <a:latin typeface="Arial" pitchFamily="34" charset="0"/>
                <a:cs typeface="Arial" pitchFamily="34" charset="0"/>
              </a:rPr>
              <a:t>Signal a pushbutton state with an LED – monitoring an input &amp; setting an output</a:t>
            </a:r>
          </a:p>
          <a:p>
            <a:r>
              <a:rPr lang="en-US" sz="1600" b="1" dirty="0" smtClean="0">
                <a:solidFill>
                  <a:srgbClr val="FFC000"/>
                </a:solidFill>
                <a:latin typeface="Arial" pitchFamily="34" charset="0"/>
                <a:cs typeface="Arial" pitchFamily="34" charset="0"/>
              </a:rPr>
              <a:t>Signal a group of pushbutton states with LEDs – parallel I/O, monitoring a group of inputs and writing to a group of outputs</a:t>
            </a:r>
          </a:p>
          <a:p>
            <a:r>
              <a:rPr lang="en-US" sz="1600" b="1" dirty="0" smtClean="0">
                <a:latin typeface="Arial" pitchFamily="34" charset="0"/>
                <a:cs typeface="Arial" pitchFamily="34" charset="0"/>
              </a:rPr>
              <a:t>Synchronized LED on/off signals – event timing based on a register that counts clock ticks</a:t>
            </a:r>
          </a:p>
          <a:p>
            <a:r>
              <a:rPr lang="en-US" sz="1600" b="1" dirty="0" smtClean="0">
                <a:solidFill>
                  <a:srgbClr val="FFC000"/>
                </a:solidFill>
                <a:latin typeface="Arial" pitchFamily="34" charset="0"/>
                <a:cs typeface="Arial" pitchFamily="34" charset="0"/>
              </a:rPr>
              <a:t>Configure the Propeller chip’s system clock – choosing a clock source and configuring the Propeller chip’s Phase-Locked Loop (PLL) frequency multiplier</a:t>
            </a:r>
          </a:p>
          <a:p>
            <a:r>
              <a:rPr lang="en-US" sz="1600" b="1" dirty="0" smtClean="0">
                <a:latin typeface="Arial" pitchFamily="34" charset="0"/>
                <a:cs typeface="Arial" pitchFamily="34" charset="0"/>
              </a:rPr>
              <a:t>Display on/off patterns – Introduction to Spin operators commonly used on I/O registers</a:t>
            </a:r>
          </a:p>
          <a:p>
            <a:r>
              <a:rPr lang="en-US" sz="1600" b="1" dirty="0" smtClean="0">
                <a:solidFill>
                  <a:srgbClr val="FFC000"/>
                </a:solidFill>
                <a:latin typeface="Arial" pitchFamily="34" charset="0"/>
                <a:cs typeface="Arial" pitchFamily="34" charset="0"/>
              </a:rPr>
              <a:t>Display binary counts – introductions to several types of operators and conditional looping code block execution</a:t>
            </a:r>
          </a:p>
          <a:p>
            <a:r>
              <a:rPr lang="en-US" sz="1600" b="1" dirty="0" smtClean="0">
                <a:latin typeface="Arial" pitchFamily="34" charset="0"/>
                <a:cs typeface="Arial" pitchFamily="34" charset="0"/>
              </a:rPr>
              <a:t>Shift a light display – conditional code block execution and shift operations</a:t>
            </a:r>
          </a:p>
          <a:p>
            <a:r>
              <a:rPr lang="en-US" sz="1600" b="1" dirty="0" smtClean="0">
                <a:solidFill>
                  <a:srgbClr val="FFC000"/>
                </a:solidFill>
                <a:latin typeface="Arial" pitchFamily="34" charset="0"/>
                <a:cs typeface="Arial" pitchFamily="34" charset="0"/>
              </a:rPr>
              <a:t>Shift a light display with pushbutton-controlled refresh rate – global and local variables</a:t>
            </a:r>
          </a:p>
          <a:p>
            <a:pPr>
              <a:buNone/>
            </a:pPr>
            <a:r>
              <a:rPr lang="en-US" sz="1600" b="1" dirty="0" smtClean="0">
                <a:solidFill>
                  <a:srgbClr val="FFC000"/>
                </a:solidFill>
                <a:latin typeface="Arial" pitchFamily="34" charset="0"/>
                <a:cs typeface="Arial" pitchFamily="34" charset="0"/>
              </a:rPr>
              <a:t>     and more conditional code block execution</a:t>
            </a:r>
          </a:p>
          <a:p>
            <a:r>
              <a:rPr lang="en-US" sz="1600" b="1" dirty="0" smtClean="0">
                <a:latin typeface="Arial" pitchFamily="34" charset="0"/>
                <a:cs typeface="Arial" pitchFamily="34" charset="0"/>
              </a:rPr>
              <a:t>Timekeeping application with binary LED display of seconds – Introduction to</a:t>
            </a:r>
          </a:p>
          <a:p>
            <a:pPr>
              <a:buNone/>
            </a:pPr>
            <a:r>
              <a:rPr lang="en-US" sz="1600" b="1" dirty="0" smtClean="0">
                <a:latin typeface="Arial" pitchFamily="34" charset="0"/>
                <a:cs typeface="Arial" pitchFamily="34" charset="0"/>
              </a:rPr>
              <a:t>      synchronized event timing that can function independently of other tasks in a given cog.</a:t>
            </a:r>
          </a:p>
          <a:p>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FF00"/>
                </a:solidFill>
                <a:latin typeface="Arial" pitchFamily="34" charset="0"/>
                <a:cs typeface="Arial" pitchFamily="34" charset="0"/>
              </a:rPr>
              <a:t>Propeller Terminology</a:t>
            </a:r>
            <a:r>
              <a:rPr lang="en-US" sz="2400" dirty="0" smtClean="0">
                <a:solidFill>
                  <a:srgbClr val="FFFF00"/>
                </a:solidFill>
                <a:latin typeface="Arial" pitchFamily="34" charset="0"/>
                <a:cs typeface="Arial" pitchFamily="34" charset="0"/>
              </a:rPr>
              <a:t>:  </a:t>
            </a:r>
            <a:r>
              <a:rPr lang="en-US" sz="2200" dirty="0" smtClean="0">
                <a:solidFill>
                  <a:srgbClr val="FFFF00"/>
                </a:solidFill>
                <a:latin typeface="Arial" pitchFamily="34" charset="0"/>
                <a:cs typeface="Arial" pitchFamily="34" charset="0"/>
              </a:rPr>
              <a:t>Over the next few slides, definitions are given for terms used in this set of lab activities.  It would be good to understand these terms as they are used frequently!</a:t>
            </a:r>
            <a:endParaRPr lang="en-US" sz="2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b="1" i="1" dirty="0" smtClean="0"/>
              <a:t>Cog – a processor inside the Propeller chip. </a:t>
            </a:r>
            <a:r>
              <a:rPr lang="en-US" u="sng" dirty="0" smtClean="0"/>
              <a:t>The Propeller chip has eight cogs</a:t>
            </a:r>
            <a:r>
              <a:rPr lang="en-US" dirty="0" smtClean="0"/>
              <a:t>, making it possible to perform lots of tasks in parallel. The Propeller is like a super-microcontroller with eight high speed 32-bit processors inside. Each internal processor (cog) has access to the Propeller chip’s I/O pins and 32 KB of global RAM. Each cog also has its own 2 KB of RAM that can either run a Spin code interpreter or an assembly language program.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3169920"/>
          </a:xfrm>
        </p:spPr>
        <p:txBody>
          <a:bodyPr/>
          <a:lstStyle/>
          <a:p>
            <a:pPr>
              <a:buNone/>
            </a:pPr>
            <a:r>
              <a:rPr lang="en-US" b="1" i="1" dirty="0" smtClean="0"/>
              <a:t>	</a:t>
            </a:r>
            <a:r>
              <a:rPr lang="en-US" b="1" i="1" dirty="0" smtClean="0">
                <a:solidFill>
                  <a:srgbClr val="FFFF00"/>
                </a:solidFill>
              </a:rPr>
              <a:t>Spin language </a:t>
            </a:r>
            <a:r>
              <a:rPr lang="en-US" b="1" i="1" dirty="0" smtClean="0"/>
              <a:t>– </a:t>
            </a:r>
            <a:r>
              <a:rPr lang="en-US" dirty="0" smtClean="0"/>
              <a:t>The Spin language is the high-level programming language</a:t>
            </a:r>
            <a:r>
              <a:rPr lang="en-US" i="1" dirty="0" smtClean="0"/>
              <a:t> created by Parallax </a:t>
            </a:r>
            <a:r>
              <a:rPr lang="en-US" dirty="0" smtClean="0"/>
              <a:t>for the Propeller chip. Cogs executing Spin code do so by loading a Spin interpreter from the Propeller chip’s ROM. This interpreter fetches and executes Spin command codes that get stored in the Propeller chip’s Global RAM.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120"/>
          </a:xfrm>
        </p:spPr>
        <p:txBody>
          <a:bodyPr>
            <a:normAutofit fontScale="92500"/>
          </a:bodyPr>
          <a:lstStyle/>
          <a:p>
            <a:pPr>
              <a:buNone/>
            </a:pPr>
            <a:r>
              <a:rPr lang="en-US" b="1" i="1" dirty="0" smtClean="0"/>
              <a:t>	</a:t>
            </a:r>
            <a:r>
              <a:rPr lang="en-US" b="1" i="1" dirty="0" smtClean="0">
                <a:solidFill>
                  <a:srgbClr val="FFFF00"/>
                </a:solidFill>
              </a:rPr>
              <a:t>Propeller cogs can also be programmed in low-level assembly language</a:t>
            </a:r>
            <a:r>
              <a:rPr lang="en-US" b="1" i="1" dirty="0" smtClean="0"/>
              <a:t>. </a:t>
            </a:r>
            <a:r>
              <a:rPr lang="en-US" i="1" dirty="0" smtClean="0"/>
              <a:t>Whereas high-level </a:t>
            </a:r>
            <a:r>
              <a:rPr lang="en-US" dirty="0" smtClean="0"/>
              <a:t>Spin tells a cog what to do, low-level assembly language tells a cog how to do it. Assembly language generates machine codes that reside in a cog’s RAM and get executed directly by the cog. </a:t>
            </a:r>
          </a:p>
          <a:p>
            <a:pPr>
              <a:buNone/>
            </a:pPr>
            <a:endParaRPr lang="en-US" dirty="0" smtClean="0"/>
          </a:p>
          <a:p>
            <a:pPr>
              <a:buNone/>
            </a:pPr>
            <a:r>
              <a:rPr lang="en-US" dirty="0" smtClean="0"/>
              <a:t>	Assembly language programs make it possible to write code that optimizes a cog’s performance; however, it requires a more in-depth understanding of the Propeller chip’s architecture. The PE Kit Fundamentals labs focus on Spin programming.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t>	</a:t>
            </a:r>
            <a:r>
              <a:rPr lang="en-US" b="1" i="1" dirty="0" smtClean="0">
                <a:solidFill>
                  <a:srgbClr val="FFFF00"/>
                </a:solidFill>
              </a:rPr>
              <a:t>Method</a:t>
            </a:r>
            <a:r>
              <a:rPr lang="en-US" b="1" i="1" dirty="0" smtClean="0"/>
              <a:t> – </a:t>
            </a:r>
            <a:r>
              <a:rPr lang="en-US" i="1" dirty="0" smtClean="0"/>
              <a:t>a block of executable Spin commands that has a name, access rule, and can </a:t>
            </a:r>
            <a:r>
              <a:rPr lang="en-US" dirty="0" smtClean="0"/>
              <a:t>optionally create local (temporary) variables, receive parameters, and return a value.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389120"/>
          </a:xfrm>
        </p:spPr>
        <p:txBody>
          <a:bodyPr>
            <a:normAutofit/>
          </a:bodyPr>
          <a:lstStyle/>
          <a:p>
            <a:pPr>
              <a:buNone/>
            </a:pPr>
            <a:r>
              <a:rPr lang="en-US" b="1" i="1" dirty="0" smtClean="0"/>
              <a:t>	</a:t>
            </a:r>
            <a:r>
              <a:rPr lang="en-US" b="1" i="1" dirty="0" smtClean="0">
                <a:solidFill>
                  <a:srgbClr val="FFFF00"/>
                </a:solidFill>
              </a:rPr>
              <a:t>Global and local variables </a:t>
            </a:r>
            <a:r>
              <a:rPr lang="en-US" b="1" i="1" dirty="0" smtClean="0"/>
              <a:t>– </a:t>
            </a:r>
            <a:r>
              <a:rPr lang="en-US" dirty="0" smtClean="0"/>
              <a:t>Global variables are available to all the methods in a given object, and they reserve variable space as long as an application is running. Local variables are defined in a method, can only be used within that method, and only exist while that method executes commands. When it’s done, the memory these local variables used becomes available to other methods and their local variables. Local and global variables are defined with different syntax.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389120"/>
          </a:xfrm>
        </p:spPr>
        <p:txBody>
          <a:bodyPr>
            <a:normAutofit lnSpcReduction="10000"/>
          </a:bodyPr>
          <a:lstStyle/>
          <a:p>
            <a:pPr>
              <a:buNone/>
            </a:pPr>
            <a:r>
              <a:rPr lang="en-US" b="1" i="1" dirty="0" smtClean="0">
                <a:solidFill>
                  <a:srgbClr val="FFFF00"/>
                </a:solidFill>
              </a:rPr>
              <a:t>	Object </a:t>
            </a:r>
            <a:r>
              <a:rPr lang="en-US" b="1" i="1" dirty="0" smtClean="0"/>
              <a:t>– </a:t>
            </a:r>
            <a:r>
              <a:rPr lang="en-US" dirty="0" smtClean="0"/>
              <a:t>an application building block comprised of all the code in a given .spin file. Some Propeller applications use just one object but most use several. Objects have a variety of uses, depending partially on how they are written and partially on how they get configured and used by other objects. Some objects serve as top objects, which provide the starting point where the first command in a given application gets executed. Other objects are written to provide a library of useful methods for top objects or other objects to use.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Autofit/>
          </a:bodyPr>
          <a:lstStyle/>
          <a:p>
            <a:pPr>
              <a:buNone/>
            </a:pPr>
            <a:r>
              <a:rPr lang="en-US" sz="2200" dirty="0" smtClean="0"/>
              <a:t>	</a:t>
            </a:r>
            <a:r>
              <a:rPr lang="en-US" sz="2100" dirty="0" smtClean="0"/>
              <a:t>Objects can be written to use just one cog, or can include code that gets launched into one or more additional cogs. Some objects have methods that provide a means to exchange information with processes running in other cogs. One object can even make multiple copies of another object, and set each one to a different task. Objects can use other objects, which in turn can use still other objects.  </a:t>
            </a:r>
          </a:p>
          <a:p>
            <a:pPr>
              <a:buNone/>
            </a:pPr>
            <a:endParaRPr lang="en-US" sz="2100" dirty="0" smtClean="0"/>
          </a:p>
          <a:p>
            <a:pPr>
              <a:buNone/>
            </a:pPr>
            <a:r>
              <a:rPr lang="en-US" sz="2100" dirty="0" smtClean="0"/>
              <a:t>	In more complex applications, a set of objects will form functional relationships that can be viewed as a file structure with the Propeller Tool’s Object Info window.  The examples in this lab only involve single, top-level objects with just one method. </a:t>
            </a:r>
          </a:p>
          <a:p>
            <a:pPr>
              <a:buNone/>
            </a:pPr>
            <a:r>
              <a:rPr lang="en-US" sz="2100" dirty="0" smtClean="0"/>
              <a:t>	</a:t>
            </a:r>
          </a:p>
          <a:p>
            <a:pPr>
              <a:buNone/>
            </a:pPr>
            <a:r>
              <a:rPr lang="en-US" sz="2100" dirty="0" smtClean="0"/>
              <a:t>    Upcoming labs will introduce various building-block techniques for using multiple objects and methods in an application, as well as parallel multiprocessing applications using multiple cogs. Though the objects in this lab are simple, many of them will be modified later to serve as building blocks for other objects and/or future projects.</a:t>
            </a:r>
            <a:endParaRPr lang="en-US" sz="21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1005</TotalTime>
  <Words>426</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RM2D</vt:lpstr>
      <vt:lpstr>The Labs that follow in this Module are designed to teach the following; </vt:lpstr>
      <vt:lpstr>Propeller Terminology:  Over the next few slides, definitions are given for terms used in this set of lab activities.  It would be good to understand these terms as they are used frequently!</vt:lpstr>
      <vt:lpstr>Slide 4</vt:lpstr>
      <vt:lpstr>Slide 5</vt:lpstr>
      <vt:lpstr>Slide 6</vt:lpstr>
      <vt:lpstr>Slide 7</vt:lpstr>
      <vt:lpstr>Slide 8</vt:lpstr>
      <vt:lpstr>Slide 9</vt:lpstr>
      <vt:lpstr>Lights on with Direction and Output Register Bits: The LedOnP20 object shown below has a method named LedOn, with commands that instruct a cog in the Propeller chip to set its P20 I/O pin to output-high. This in turn causes the LED in the circuit connected to P20 to emit light. </vt:lpstr>
      <vt:lpstr>So what happened?</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KLPACE</dc:creator>
  <cp:lastModifiedBy>KLPACE</cp:lastModifiedBy>
  <cp:revision>131</cp:revision>
  <dcterms:created xsi:type="dcterms:W3CDTF">2011-07-25T23:20:58Z</dcterms:created>
  <dcterms:modified xsi:type="dcterms:W3CDTF">2012-07-08T16:00:19Z</dcterms:modified>
</cp:coreProperties>
</file>