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466" r:id="rId3"/>
    <p:sldId id="467" r:id="rId4"/>
    <p:sldId id="468" r:id="rId5"/>
  </p:sldIdLst>
  <p:sldSz cx="9144000" cy="6858000" type="screen4x3"/>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75" d="100"/>
          <a:sy n="75" d="100"/>
        </p:scale>
        <p:origin x="-1014" y="-690"/>
      </p:cViewPr>
      <p:guideLst>
        <p:guide orient="horz" pos="2160"/>
        <p:guide pos="2880"/>
      </p:guideLst>
    </p:cSldViewPr>
  </p:slideViewPr>
  <p:notesTextViewPr>
    <p:cViewPr>
      <p:scale>
        <a:sx n="100" d="100"/>
        <a:sy n="100" d="100"/>
      </p:scale>
      <p:origin x="0" y="0"/>
    </p:cViewPr>
  </p:notesTextViewPr>
  <p:sorterViewPr>
    <p:cViewPr>
      <p:scale>
        <a:sx n="40" d="100"/>
        <a:sy n="4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8B33671-3B00-4C82-AD9C-61565C417F28}" type="datetimeFigureOut">
              <a:rPr lang="en-US" smtClean="0"/>
              <a:pPr/>
              <a:t>8/8/2011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5156B09-295A-4D27-A782-9879C4B9391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B33671-3B00-4C82-AD9C-61565C417F28}" type="datetimeFigureOut">
              <a:rPr lang="en-US" smtClean="0"/>
              <a:pPr/>
              <a:t>8/8/2011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156B09-295A-4D27-A782-9879C4B939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B33671-3B00-4C82-AD9C-61565C417F28}" type="datetimeFigureOut">
              <a:rPr lang="en-US" smtClean="0"/>
              <a:pPr/>
              <a:t>8/8/2011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156B09-295A-4D27-A782-9879C4B939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B33671-3B00-4C82-AD9C-61565C417F28}" type="datetimeFigureOut">
              <a:rPr lang="en-US" smtClean="0"/>
              <a:pPr/>
              <a:t>8/8/2011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156B09-295A-4D27-A782-9879C4B939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8B33671-3B00-4C82-AD9C-61565C417F28}" type="datetimeFigureOut">
              <a:rPr lang="en-US" smtClean="0"/>
              <a:pPr/>
              <a:t>8/8/2011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156B09-295A-4D27-A782-9879C4B9391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B33671-3B00-4C82-AD9C-61565C417F28}" type="datetimeFigureOut">
              <a:rPr lang="en-US" smtClean="0"/>
              <a:pPr/>
              <a:t>8/8/2011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156B09-295A-4D27-A782-9879C4B939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8B33671-3B00-4C82-AD9C-61565C417F28}" type="datetimeFigureOut">
              <a:rPr lang="en-US" smtClean="0"/>
              <a:pPr/>
              <a:t>8/8/2011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156B09-295A-4D27-A782-9879C4B939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B33671-3B00-4C82-AD9C-61565C417F28}" type="datetimeFigureOut">
              <a:rPr lang="en-US" smtClean="0"/>
              <a:pPr/>
              <a:t>8/8/2011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156B09-295A-4D27-A782-9879C4B939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B33671-3B00-4C82-AD9C-61565C417F28}" type="datetimeFigureOut">
              <a:rPr lang="en-US" smtClean="0"/>
              <a:pPr/>
              <a:t>8/8/2011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156B09-295A-4D27-A782-9879C4B939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B33671-3B00-4C82-AD9C-61565C417F28}" type="datetimeFigureOut">
              <a:rPr lang="en-US" smtClean="0"/>
              <a:pPr/>
              <a:t>8/8/2011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156B09-295A-4D27-A782-9879C4B939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B33671-3B00-4C82-AD9C-61565C417F28}" type="datetimeFigureOut">
              <a:rPr lang="en-US" smtClean="0"/>
              <a:pPr/>
              <a:t>8/8/2011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5156B09-295A-4D27-A782-9879C4B9391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8B33671-3B00-4C82-AD9C-61565C417F28}" type="datetimeFigureOut">
              <a:rPr lang="en-US" smtClean="0"/>
              <a:pPr/>
              <a:t>8/8/2011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5156B09-295A-4D27-A782-9879C4B9391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505200"/>
            <a:ext cx="7851648" cy="1828800"/>
          </a:xfrm>
        </p:spPr>
        <p:txBody>
          <a:bodyPr>
            <a:noAutofit/>
          </a:bodyPr>
          <a:lstStyle/>
          <a:p>
            <a:pPr algn="ctr"/>
            <a:r>
              <a:rPr lang="en-US" sz="9600" b="1" dirty="0" smtClean="0">
                <a:solidFill>
                  <a:schemeClr val="accent1">
                    <a:lumMod val="50000"/>
                  </a:schemeClr>
                </a:solidFill>
                <a:latin typeface="Arial" pitchFamily="34" charset="0"/>
                <a:cs typeface="Arial" pitchFamily="34" charset="0"/>
              </a:rPr>
              <a:t>SRC</a:t>
            </a:r>
            <a:r>
              <a:rPr lang="en-US" sz="9600" b="1" dirty="0" smtClean="0">
                <a:latin typeface="Arial" pitchFamily="34" charset="0"/>
                <a:cs typeface="Arial" pitchFamily="34" charset="0"/>
              </a:rPr>
              <a:t> </a:t>
            </a:r>
            <a:r>
              <a:rPr lang="en-US" sz="9600" b="1" dirty="0" smtClean="0">
                <a:solidFill>
                  <a:srgbClr val="FFFF00"/>
                </a:solidFill>
                <a:latin typeface="Arial" pitchFamily="34" charset="0"/>
                <a:cs typeface="Arial" pitchFamily="34" charset="0"/>
              </a:rPr>
              <a:t>Robotics Module 1</a:t>
            </a:r>
            <a:endParaRPr lang="en-US" sz="9600" b="1" dirty="0">
              <a:solidFill>
                <a:srgbClr val="FFFF00"/>
              </a:solidFill>
              <a:latin typeface="Arial" pitchFamily="34" charset="0"/>
              <a:cs typeface="Arial" pitchFamily="34" charset="0"/>
            </a:endParaRPr>
          </a:p>
        </p:txBody>
      </p:sp>
      <p:sp>
        <p:nvSpPr>
          <p:cNvPr id="3" name="Subtitle 2"/>
          <p:cNvSpPr>
            <a:spLocks noGrp="1"/>
          </p:cNvSpPr>
          <p:nvPr>
            <p:ph type="subTitle" idx="1"/>
          </p:nvPr>
        </p:nvSpPr>
        <p:spPr>
          <a:xfrm>
            <a:off x="5181600" y="5943600"/>
            <a:ext cx="3352800" cy="609600"/>
          </a:xfrm>
        </p:spPr>
        <p:txBody>
          <a:bodyPr>
            <a:normAutofit fontScale="70000" lnSpcReduction="20000"/>
          </a:bodyPr>
          <a:lstStyle/>
          <a:p>
            <a:pPr algn="l"/>
            <a:r>
              <a:rPr lang="en-US" dirty="0" smtClean="0">
                <a:solidFill>
                  <a:schemeClr val="accent1">
                    <a:lumMod val="75000"/>
                  </a:schemeClr>
                </a:solidFill>
              </a:rPr>
              <a:t>Created By:  Kevin Pace</a:t>
            </a:r>
          </a:p>
          <a:p>
            <a:pPr algn="l"/>
            <a:r>
              <a:rPr lang="en-US" dirty="0" smtClean="0">
                <a:solidFill>
                  <a:schemeClr val="accent1">
                    <a:lumMod val="75000"/>
                  </a:schemeClr>
                </a:solidFill>
              </a:rPr>
              <a:t>For Virginia Beach City Schools</a:t>
            </a:r>
            <a:endParaRPr lang="en-US"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029200"/>
          </a:xfrm>
        </p:spPr>
        <p:txBody>
          <a:bodyPr>
            <a:normAutofit fontScale="90000"/>
          </a:bodyPr>
          <a:lstStyle/>
          <a:p>
            <a:r>
              <a:rPr lang="en-US" dirty="0" smtClean="0"/>
              <a:t>Welcome to SRC Robotics Module 1.  This module has been developed to take the student through the step by step process for building and testing the circuit boards needed to run your robot at the SRC event!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762000"/>
            <a:ext cx="6934200" cy="1200329"/>
          </a:xfrm>
          <a:prstGeom prst="rect">
            <a:avLst/>
          </a:prstGeom>
          <a:noFill/>
        </p:spPr>
        <p:txBody>
          <a:bodyPr wrap="square" rtlCol="0">
            <a:spAutoFit/>
          </a:bodyPr>
          <a:lstStyle/>
          <a:p>
            <a:r>
              <a:rPr lang="en-US" sz="2400" b="1" dirty="0" smtClean="0">
                <a:solidFill>
                  <a:schemeClr val="accent1">
                    <a:lumMod val="75000"/>
                  </a:schemeClr>
                </a:solidFill>
              </a:rPr>
              <a:t>There will be </a:t>
            </a:r>
            <a:r>
              <a:rPr lang="en-US" sz="2400" b="1" dirty="0" smtClean="0">
                <a:solidFill>
                  <a:srgbClr val="FFFF00"/>
                </a:solidFill>
              </a:rPr>
              <a:t>4</a:t>
            </a:r>
            <a:r>
              <a:rPr lang="en-US" sz="2400" b="1" dirty="0" smtClean="0">
                <a:solidFill>
                  <a:schemeClr val="accent1">
                    <a:lumMod val="75000"/>
                  </a:schemeClr>
                </a:solidFill>
              </a:rPr>
              <a:t> modules in the set which are to be used to support the instruction of robot development for the SRC event.  </a:t>
            </a:r>
            <a:endParaRPr lang="en-US" sz="2400" b="1" dirty="0">
              <a:solidFill>
                <a:schemeClr val="accent1">
                  <a:lumMod val="75000"/>
                </a:schemeClr>
              </a:solidFill>
            </a:endParaRPr>
          </a:p>
        </p:txBody>
      </p:sp>
      <p:graphicFrame>
        <p:nvGraphicFramePr>
          <p:cNvPr id="4" name="Table 3"/>
          <p:cNvGraphicFramePr>
            <a:graphicFrameLocks noGrp="1"/>
          </p:cNvGraphicFramePr>
          <p:nvPr/>
        </p:nvGraphicFramePr>
        <p:xfrm>
          <a:off x="304800" y="2362200"/>
          <a:ext cx="8382000" cy="4206240"/>
        </p:xfrm>
        <a:graphic>
          <a:graphicData uri="http://schemas.openxmlformats.org/drawingml/2006/table">
            <a:tbl>
              <a:tblPr firstRow="1" bandRow="1">
                <a:tableStyleId>{5C22544A-7EE6-4342-B048-85BDC9FD1C3A}</a:tableStyleId>
              </a:tblPr>
              <a:tblGrid>
                <a:gridCol w="2095500"/>
                <a:gridCol w="2095500"/>
                <a:gridCol w="2095500"/>
                <a:gridCol w="2095500"/>
              </a:tblGrid>
              <a:tr h="3657600">
                <a:tc>
                  <a:txBody>
                    <a:bodyPr/>
                    <a:lstStyle/>
                    <a:p>
                      <a:r>
                        <a:rPr lang="en-US" sz="1800" dirty="0" smtClean="0">
                          <a:solidFill>
                            <a:srgbClr val="FFFF00"/>
                          </a:solidFill>
                        </a:rPr>
                        <a:t>Module 1:</a:t>
                      </a:r>
                    </a:p>
                    <a:p>
                      <a:r>
                        <a:rPr lang="en-US" sz="1800" dirty="0" smtClean="0"/>
                        <a:t>Circuit</a:t>
                      </a:r>
                      <a:r>
                        <a:rPr lang="en-US" sz="1800" baseline="0" dirty="0" smtClean="0"/>
                        <a:t> Board Construction and Testing.  </a:t>
                      </a:r>
                    </a:p>
                    <a:p>
                      <a:endParaRPr lang="en-US" sz="1800" baseline="0" dirty="0" smtClean="0"/>
                    </a:p>
                    <a:p>
                      <a:r>
                        <a:rPr lang="en-US" sz="1800" baseline="0" dirty="0" smtClean="0">
                          <a:solidFill>
                            <a:schemeClr val="bg1">
                              <a:lumMod val="75000"/>
                            </a:schemeClr>
                          </a:solidFill>
                        </a:rPr>
                        <a:t>Step by step instructions for building and testing the Transmitter and Receiver Propeller control boards.</a:t>
                      </a:r>
                      <a:endParaRPr lang="en-US" sz="1800" dirty="0">
                        <a:solidFill>
                          <a:schemeClr val="bg1">
                            <a:lumMod val="75000"/>
                          </a:schemeClr>
                        </a:solidFill>
                      </a:endParaRPr>
                    </a:p>
                  </a:txBody>
                  <a:tcPr/>
                </a:tc>
                <a:tc>
                  <a:txBody>
                    <a:bodyPr/>
                    <a:lstStyle/>
                    <a:p>
                      <a:r>
                        <a:rPr lang="en-US" dirty="0" smtClean="0">
                          <a:solidFill>
                            <a:srgbClr val="FFFF00"/>
                          </a:solidFill>
                        </a:rPr>
                        <a:t>Module 2:</a:t>
                      </a:r>
                    </a:p>
                    <a:p>
                      <a:r>
                        <a:rPr lang="en-US" dirty="0" smtClean="0"/>
                        <a:t>Learning how to Program with the</a:t>
                      </a:r>
                      <a:r>
                        <a:rPr lang="en-US" baseline="0" dirty="0" smtClean="0"/>
                        <a:t> SPIN language!</a:t>
                      </a:r>
                    </a:p>
                    <a:p>
                      <a:endParaRPr lang="en-US" baseline="0" dirty="0" smtClean="0"/>
                    </a:p>
                    <a:p>
                      <a:r>
                        <a:rPr lang="en-US" baseline="0" dirty="0" smtClean="0">
                          <a:solidFill>
                            <a:schemeClr val="bg1">
                              <a:lumMod val="75000"/>
                            </a:schemeClr>
                          </a:solidFill>
                        </a:rPr>
                        <a:t>Step by step instructions for connecting the robot control boards you have built to a breadboard to experiment with Propeller programming.</a:t>
                      </a:r>
                      <a:endParaRPr lang="en-US" dirty="0">
                        <a:solidFill>
                          <a:schemeClr val="bg1">
                            <a:lumMod val="75000"/>
                          </a:schemeClr>
                        </a:solidFill>
                      </a:endParaRPr>
                    </a:p>
                  </a:txBody>
                  <a:tcPr/>
                </a:tc>
                <a:tc>
                  <a:txBody>
                    <a:bodyPr/>
                    <a:lstStyle/>
                    <a:p>
                      <a:r>
                        <a:rPr lang="en-US" dirty="0" smtClean="0">
                          <a:solidFill>
                            <a:srgbClr val="FFFF00"/>
                          </a:solidFill>
                        </a:rPr>
                        <a:t>Module 3:</a:t>
                      </a:r>
                    </a:p>
                    <a:p>
                      <a:r>
                        <a:rPr lang="en-US" dirty="0" smtClean="0"/>
                        <a:t>Incorporating</a:t>
                      </a:r>
                      <a:r>
                        <a:rPr lang="en-US" baseline="0" dirty="0" smtClean="0"/>
                        <a:t> Science, Technology, Engineering and Math into your robot development.  </a:t>
                      </a:r>
                    </a:p>
                    <a:p>
                      <a:endParaRPr lang="en-US" baseline="0" dirty="0" smtClean="0"/>
                    </a:p>
                    <a:p>
                      <a:r>
                        <a:rPr lang="en-US" baseline="0" dirty="0" smtClean="0"/>
                        <a:t> </a:t>
                      </a:r>
                      <a:r>
                        <a:rPr lang="en-US" baseline="0" dirty="0" smtClean="0">
                          <a:solidFill>
                            <a:schemeClr val="bg1">
                              <a:lumMod val="75000"/>
                            </a:schemeClr>
                          </a:solidFill>
                        </a:rPr>
                        <a:t>Ideas and activities to help you build your best robot ever!</a:t>
                      </a:r>
                      <a:endParaRPr lang="en-US" dirty="0">
                        <a:solidFill>
                          <a:schemeClr val="bg1">
                            <a:lumMod val="75000"/>
                          </a:schemeClr>
                        </a:solidFill>
                      </a:endParaRPr>
                    </a:p>
                  </a:txBody>
                  <a:tcPr/>
                </a:tc>
                <a:tc>
                  <a:txBody>
                    <a:bodyPr/>
                    <a:lstStyle/>
                    <a:p>
                      <a:r>
                        <a:rPr lang="en-US" dirty="0" smtClean="0">
                          <a:solidFill>
                            <a:srgbClr val="FFFF00"/>
                          </a:solidFill>
                        </a:rPr>
                        <a:t>Module 4:  </a:t>
                      </a:r>
                    </a:p>
                    <a:p>
                      <a:r>
                        <a:rPr lang="en-US" dirty="0" smtClean="0"/>
                        <a:t>Tips</a:t>
                      </a:r>
                      <a:r>
                        <a:rPr lang="en-US" baseline="0" dirty="0" smtClean="0"/>
                        <a:t> and techniques for applying problem solving and critical thinking into your robot design.</a:t>
                      </a:r>
                    </a:p>
                    <a:p>
                      <a:endParaRPr lang="en-US" baseline="0" dirty="0" smtClean="0"/>
                    </a:p>
                    <a:p>
                      <a:r>
                        <a:rPr lang="en-US" baseline="0" dirty="0" smtClean="0">
                          <a:solidFill>
                            <a:schemeClr val="bg1">
                              <a:lumMod val="75000"/>
                            </a:schemeClr>
                          </a:solidFill>
                        </a:rPr>
                        <a:t>From programming solutions to mechanical modeling tips..</a:t>
                      </a:r>
                      <a:endParaRPr lang="en-US" dirty="0" smtClean="0">
                        <a:solidFill>
                          <a:schemeClr val="bg1">
                            <a:lumMod val="75000"/>
                          </a:schemeClr>
                        </a:solidFill>
                      </a:endParaRPr>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8001000" cy="6001643"/>
          </a:xfrm>
          <a:prstGeom prst="rect">
            <a:avLst/>
          </a:prstGeom>
          <a:noFill/>
        </p:spPr>
        <p:txBody>
          <a:bodyPr wrap="square" rtlCol="0">
            <a:spAutoFit/>
          </a:bodyPr>
          <a:lstStyle/>
          <a:p>
            <a:r>
              <a:rPr lang="en-US" sz="2400" dirty="0" smtClean="0">
                <a:solidFill>
                  <a:schemeClr val="accent1">
                    <a:lumMod val="50000"/>
                  </a:schemeClr>
                </a:solidFill>
              </a:rPr>
              <a:t>Each module will be broken down into parts and each part will begin with a TITLE slide in </a:t>
            </a:r>
            <a:r>
              <a:rPr lang="en-US" sz="2400" u="sng" dirty="0" smtClean="0">
                <a:solidFill>
                  <a:srgbClr val="FFFF00"/>
                </a:solidFill>
              </a:rPr>
              <a:t>YELLOW TEXT </a:t>
            </a:r>
            <a:r>
              <a:rPr lang="en-US" sz="2400" dirty="0" smtClean="0">
                <a:solidFill>
                  <a:schemeClr val="accent1">
                    <a:lumMod val="50000"/>
                  </a:schemeClr>
                </a:solidFill>
              </a:rPr>
              <a:t>that will help you discover what is in the next section. These parts of each module will be numbered and lettered with the following system;</a:t>
            </a:r>
          </a:p>
          <a:p>
            <a:r>
              <a:rPr lang="en-US" sz="2400" dirty="0" smtClean="0">
                <a:solidFill>
                  <a:schemeClr val="accent1">
                    <a:lumMod val="50000"/>
                  </a:schemeClr>
                </a:solidFill>
              </a:rPr>
              <a:t>RM1A – Robotics module 1 Part A.</a:t>
            </a:r>
          </a:p>
          <a:p>
            <a:r>
              <a:rPr lang="en-US" sz="2400" dirty="0" smtClean="0">
                <a:solidFill>
                  <a:schemeClr val="accent1">
                    <a:lumMod val="50000"/>
                  </a:schemeClr>
                </a:solidFill>
              </a:rPr>
              <a:t>RM1B – Robotics module 1 Part B.</a:t>
            </a:r>
          </a:p>
          <a:p>
            <a:endParaRPr lang="en-US" sz="2400" dirty="0" smtClean="0">
              <a:solidFill>
                <a:schemeClr val="accent1">
                  <a:lumMod val="50000"/>
                </a:schemeClr>
              </a:solidFill>
            </a:endParaRPr>
          </a:p>
          <a:p>
            <a:r>
              <a:rPr lang="en-US" sz="2400" dirty="0" smtClean="0">
                <a:solidFill>
                  <a:srgbClr val="0070C0"/>
                </a:solidFill>
              </a:rPr>
              <a:t>As we go through the Modules….</a:t>
            </a:r>
          </a:p>
          <a:p>
            <a:r>
              <a:rPr lang="en-US" sz="2400" dirty="0" smtClean="0">
                <a:solidFill>
                  <a:schemeClr val="accent1">
                    <a:lumMod val="50000"/>
                  </a:schemeClr>
                </a:solidFill>
              </a:rPr>
              <a:t>RM2C – Robotics module 2 Part C.</a:t>
            </a:r>
          </a:p>
          <a:p>
            <a:r>
              <a:rPr lang="en-US" sz="2400" dirty="0" smtClean="0">
                <a:solidFill>
                  <a:schemeClr val="accent1">
                    <a:lumMod val="50000"/>
                  </a:schemeClr>
                </a:solidFill>
              </a:rPr>
              <a:t>		   Or</a:t>
            </a:r>
          </a:p>
          <a:p>
            <a:r>
              <a:rPr lang="en-US" sz="2400" dirty="0" smtClean="0">
                <a:solidFill>
                  <a:schemeClr val="accent1">
                    <a:lumMod val="50000"/>
                  </a:schemeClr>
                </a:solidFill>
              </a:rPr>
              <a:t>RM3E – Robotics module 3 Part E.  </a:t>
            </a:r>
          </a:p>
          <a:p>
            <a:endParaRPr lang="en-US" sz="2400" dirty="0" smtClean="0">
              <a:solidFill>
                <a:schemeClr val="accent1">
                  <a:lumMod val="50000"/>
                </a:schemeClr>
              </a:solidFill>
            </a:endParaRPr>
          </a:p>
          <a:p>
            <a:r>
              <a:rPr lang="en-US" sz="2400" dirty="0" smtClean="0">
                <a:solidFill>
                  <a:schemeClr val="accent1">
                    <a:lumMod val="50000"/>
                  </a:schemeClr>
                </a:solidFill>
              </a:rPr>
              <a:t> (You get the idea!)  This will help you and help your instructor as you refer to the slideshow and are looking for help!</a:t>
            </a:r>
            <a:endParaRPr lang="en-US" sz="2400" dirty="0">
              <a:solidFill>
                <a:schemeClr val="accent1">
                  <a:lumMod val="5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1905</TotalTime>
  <Words>270</Words>
  <Application>Microsoft Office PowerPoint</Application>
  <PresentationFormat>On-screen Show (4:3)</PresentationFormat>
  <Paragraphs>31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SRC Robotics Module 1</vt:lpstr>
      <vt:lpstr>Welcome to SRC Robotics Module 1.  This module has been developed to take the student through the step by step process for building and testing the circuit boards needed to run your robot at the SRC event!</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SRC Robotics Module 1</dc:title>
  <dc:creator>Windows XP Mode</dc:creator>
  <cp:lastModifiedBy>KLPACE</cp:lastModifiedBy>
  <cp:revision>186</cp:revision>
  <dcterms:created xsi:type="dcterms:W3CDTF">2011-07-19T18:08:04Z</dcterms:created>
  <dcterms:modified xsi:type="dcterms:W3CDTF">2011-08-08T14:20:50Z</dcterms:modified>
</cp:coreProperties>
</file>